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81" r:id="rId5"/>
    <p:sldId id="284" r:id="rId6"/>
    <p:sldId id="278" r:id="rId7"/>
    <p:sldId id="293" r:id="rId8"/>
    <p:sldId id="294" r:id="rId9"/>
    <p:sldId id="296" r:id="rId10"/>
    <p:sldId id="297" r:id="rId11"/>
    <p:sldId id="295" r:id="rId12"/>
    <p:sldId id="273" r:id="rId13"/>
    <p:sldId id="298" r:id="rId14"/>
    <p:sldId id="279" r:id="rId15"/>
    <p:sldId id="299" r:id="rId16"/>
    <p:sldId id="277" r:id="rId17"/>
    <p:sldId id="280"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6" autoAdjust="0"/>
    <p:restoredTop sz="94879" autoAdjust="0"/>
  </p:normalViewPr>
  <p:slideViewPr>
    <p:cSldViewPr snapToGrid="0">
      <p:cViewPr varScale="1">
        <p:scale>
          <a:sx n="84" d="100"/>
          <a:sy n="84" d="100"/>
        </p:scale>
        <p:origin x="351" y="33"/>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8/6/2024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g>
</file>

<file path=ppt/media/image12.png>
</file>

<file path=ppt/media/image13.png>
</file>

<file path=ppt/media/image14.jpg>
</file>

<file path=ppt/media/image2.jpeg>
</file>

<file path=ppt/media/image3.jp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8/6/2024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14</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7748957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8141958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3959541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846065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8/6/2024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8/6/2024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8/6/2024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8/6/2024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8/6/2024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8/6/2024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A robot touching a circular object&#10;&#10;Description automatically generated">
            <a:extLst>
              <a:ext uri="{FF2B5EF4-FFF2-40B4-BE49-F238E27FC236}">
                <a16:creationId xmlns:a16="http://schemas.microsoft.com/office/drawing/2014/main" id="{38D26A42-0B42-8CBB-FC34-497F39204801}"/>
              </a:ext>
            </a:extLst>
          </p:cNvPr>
          <p:cNvPicPr>
            <a:picLocks noGrp="1"/>
          </p:cNvPicPr>
          <p:nvPr>
            <p:ph type="pic" sz="quarter" idx="10"/>
          </p:nvPr>
        </p:nvPicPr>
        <p:blipFill>
          <a:blip r:embed="rId2">
            <a:extLst>
              <a:ext uri="{28A0092B-C50C-407E-A947-70E740481C1C}">
                <a14:useLocalDpi xmlns:a14="http://schemas.microsoft.com/office/drawing/2010/main" val="0"/>
              </a:ext>
            </a:extLst>
          </a:blip>
          <a:srcRect t="5683" b="10047"/>
          <a:stretch/>
        </p:blipFill>
        <p:spPr>
          <a:xfrm>
            <a:off x="0" y="0"/>
            <a:ext cx="12192000" cy="6858000"/>
          </a:xfrm>
          <a:prstGeom prst="rect">
            <a:avLst/>
          </a:prstGeom>
          <a:noFill/>
        </p:spPr>
      </p:pic>
      <p:sp>
        <p:nvSpPr>
          <p:cNvPr id="9" name="Title 5">
            <a:extLst>
              <a:ext uri="{FF2B5EF4-FFF2-40B4-BE49-F238E27FC236}">
                <a16:creationId xmlns:a16="http://schemas.microsoft.com/office/drawing/2014/main" id="{F20A922B-22EC-7FD8-FA8C-2FFAC558BD66}"/>
              </a:ext>
            </a:extLst>
          </p:cNvPr>
          <p:cNvSpPr>
            <a:spLocks noGrp="1"/>
          </p:cNvSpPr>
          <p:nvPr>
            <p:ph type="ctrTitle"/>
          </p:nvPr>
        </p:nvSpPr>
        <p:spPr>
          <a:xfrm>
            <a:off x="531980" y="1610139"/>
            <a:ext cx="5564020" cy="2286000"/>
          </a:xfrm>
        </p:spPr>
        <p:txBody>
          <a:bodyPr anchor="ctr">
            <a:normAutofit/>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COURSE PORTFOLIO </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title"/>
          </p:nvPr>
        </p:nvSpPr>
        <p:spPr/>
        <p:txBody>
          <a:bodyPr anchor="b">
            <a:normAutofit/>
          </a:bodyPr>
          <a:lstStyle/>
          <a:p>
            <a:r>
              <a:rPr lang="en-US" dirty="0">
                <a:latin typeface="ADLaM Display" panose="020F0502020204030204" pitchFamily="2" charset="0"/>
                <a:ea typeface="ADLaM Display" panose="020F0502020204030204" pitchFamily="2" charset="0"/>
                <a:cs typeface="ADLaM Display" panose="020F0502020204030204" pitchFamily="2" charset="0"/>
              </a:rPr>
              <a:t>Module 7 &amp; 8 </a:t>
            </a:r>
          </a:p>
        </p:txBody>
      </p:sp>
      <p:sp>
        <p:nvSpPr>
          <p:cNvPr id="15" name="Subtitle 14">
            <a:extLst>
              <a:ext uri="{FF2B5EF4-FFF2-40B4-BE49-F238E27FC236}">
                <a16:creationId xmlns:a16="http://schemas.microsoft.com/office/drawing/2014/main" id="{9C373000-EEA1-D16F-189A-338FFDA2E708}"/>
              </a:ext>
            </a:extLst>
          </p:cNvPr>
          <p:cNvSpPr>
            <a:spLocks noGrp="1"/>
          </p:cNvSpPr>
          <p:nvPr>
            <p:ph idx="1"/>
          </p:nvPr>
        </p:nvSpPr>
        <p:spPr>
          <a:xfrm>
            <a:off x="5605670" y="2758024"/>
            <a:ext cx="5498988" cy="3136392"/>
          </a:xfrm>
        </p:spPr>
        <p:txBody>
          <a:bodyPr anchor="ctr">
            <a:normAutofit/>
          </a:bodyPr>
          <a:lstStyle/>
          <a:p>
            <a:r>
              <a:rPr lang="en-US" sz="2000" dirty="0"/>
              <a:t>Convolutional Neural Networks and Basic CNN Architectures and Transfer Learning</a:t>
            </a:r>
          </a:p>
        </p:txBody>
      </p:sp>
      <p:pic>
        <p:nvPicPr>
          <p:cNvPr id="8" name="Picture Placeholder 7">
            <a:extLst>
              <a:ext uri="{FF2B5EF4-FFF2-40B4-BE49-F238E27FC236}">
                <a16:creationId xmlns:a16="http://schemas.microsoft.com/office/drawing/2014/main" id="{63F095D0-DF26-9185-AA10-845FBCF547FF}"/>
              </a:ext>
            </a:extLst>
          </p:cNvPr>
          <p:cNvPicPr>
            <a:picLocks noGrp="1"/>
          </p:cNvPicPr>
          <p:nvPr>
            <p:ph type="pic" sz="quarter" idx="10"/>
          </p:nvPr>
        </p:nvPicPr>
        <p:blipFill>
          <a:blip r:embed="rId3">
            <a:extLst>
              <a:ext uri="{28A0092B-C50C-407E-A947-70E740481C1C}">
                <a14:useLocalDpi xmlns:a14="http://schemas.microsoft.com/office/drawing/2010/main" val="0"/>
              </a:ext>
            </a:extLst>
          </a:blip>
          <a:srcRect t="18447" b="18447"/>
          <a:stretch>
            <a:fillRect/>
          </a:stretch>
        </p:blipFill>
        <p:spPr/>
      </p:pic>
    </p:spTree>
    <p:extLst>
      <p:ext uri="{BB962C8B-B14F-4D97-AF65-F5344CB8AC3E}">
        <p14:creationId xmlns:p14="http://schemas.microsoft.com/office/powerpoint/2010/main" val="28992818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CFBB810-3430-2C29-1AA0-9744AA0A1AA3}"/>
              </a:ext>
            </a:extLst>
          </p:cNvPr>
          <p:cNvSpPr>
            <a:spLocks noGrp="1"/>
          </p:cNvSpPr>
          <p:nvPr>
            <p:ph sz="quarter" idx="15"/>
          </p:nvPr>
        </p:nvSpPr>
        <p:spPr>
          <a:xfrm>
            <a:off x="701892" y="540838"/>
            <a:ext cx="5134335" cy="4741099"/>
          </a:xfrm>
        </p:spPr>
        <p:txBody>
          <a:bodyPr>
            <a:normAutofit fontScale="92500" lnSpcReduction="20000"/>
          </a:bodyPr>
          <a:lstStyle/>
          <a:p>
            <a:pPr>
              <a:lnSpc>
                <a:spcPct val="140000"/>
              </a:lnSpc>
            </a:pPr>
            <a:r>
              <a:rPr lang="en-US" dirty="0">
                <a:latin typeface="Palatino Linotype" panose="02040502050505030304" pitchFamily="18" charset="0"/>
              </a:rPr>
              <a:t>Transfer learning, a key focus of the presentation, involves using pre-trained models on new but related tasks to save time and resources while improving performance, especially with limited data. By leveraging models like VGG, </a:t>
            </a:r>
            <a:r>
              <a:rPr lang="en-US" dirty="0" err="1">
                <a:latin typeface="Palatino Linotype" panose="02040502050505030304" pitchFamily="18" charset="0"/>
              </a:rPr>
              <a:t>ResNet</a:t>
            </a:r>
            <a:r>
              <a:rPr lang="en-US" dirty="0">
                <a:latin typeface="Palatino Linotype" panose="02040502050505030304" pitchFamily="18" charset="0"/>
              </a:rPr>
              <a:t>, and Inception, transfer learning allows for efficient adaptation of generic features learned from vast datasets to specific tasks. The presentation also introduces specialized toolkits such as NVIDIA Transfer Learning Toolkit and TensorFlow Hub, which streamline the implementation of transfer learning, highlighting its practicality and importance in modern machine learning and computer vision applications.</a:t>
            </a:r>
          </a:p>
          <a:p>
            <a:pPr>
              <a:lnSpc>
                <a:spcPct val="140000"/>
              </a:lnSpc>
            </a:pPr>
            <a:endParaRPr lang="en-US" sz="1500"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6"/>
          </p:nvPr>
        </p:nvSpPr>
        <p:spPr>
          <a:xfrm>
            <a:off x="6219464" y="755374"/>
            <a:ext cx="5134335" cy="5148010"/>
          </a:xfrm>
        </p:spPr>
        <p:txBody>
          <a:bodyPr>
            <a:normAutofit lnSpcReduction="10000"/>
          </a:bodyPr>
          <a:lstStyle/>
          <a:p>
            <a:pPr>
              <a:lnSpc>
                <a:spcPct val="140000"/>
              </a:lnSpc>
            </a:pPr>
            <a:r>
              <a:rPr lang="en-US" sz="1700" dirty="0">
                <a:latin typeface="Palatino Linotype" panose="02040502050505030304" pitchFamily="18" charset="0"/>
              </a:rPr>
              <a:t>Convolutional Neural Networks (CNNs) and transfer learning explores the foundational aspects of CNN architectures and the principles of transfer learning. CNNs, with their specialized layers such as convolutional and pooling layers, excel at preserving spatial hierarchies in image data, making them highly effective for tasks like image recognition and object detection. The presentation highlights two pivotal CNN models: </a:t>
            </a:r>
            <a:r>
              <a:rPr lang="en-US" sz="1700" dirty="0" err="1">
                <a:latin typeface="Palatino Linotype" panose="02040502050505030304" pitchFamily="18" charset="0"/>
              </a:rPr>
              <a:t>LeNet</a:t>
            </a:r>
            <a:r>
              <a:rPr lang="en-US" sz="1700" dirty="0">
                <a:latin typeface="Palatino Linotype" panose="02040502050505030304" pitchFamily="18" charset="0"/>
              </a:rPr>
              <a:t>, which laid the groundwork for CNN applications in digit recognition in the 1990s, and </a:t>
            </a:r>
            <a:r>
              <a:rPr lang="en-US" sz="1700" dirty="0" err="1">
                <a:latin typeface="Palatino Linotype" panose="02040502050505030304" pitchFamily="18" charset="0"/>
              </a:rPr>
              <a:t>AlexNet</a:t>
            </a:r>
            <a:r>
              <a:rPr lang="en-US" sz="1700" dirty="0">
                <a:latin typeface="Palatino Linotype" panose="02040502050505030304" pitchFamily="18" charset="0"/>
              </a:rPr>
              <a:t>, which revolutionized the field by winning the 2012 ImageNet competition through innovations like </a:t>
            </a:r>
            <a:r>
              <a:rPr lang="en-US" sz="1700" dirty="0" err="1">
                <a:latin typeface="Palatino Linotype" panose="02040502050505030304" pitchFamily="18" charset="0"/>
              </a:rPr>
              <a:t>ReLU</a:t>
            </a:r>
            <a:r>
              <a:rPr lang="en-US" sz="1700" dirty="0">
                <a:latin typeface="Palatino Linotype" panose="02040502050505030304" pitchFamily="18" charset="0"/>
              </a:rPr>
              <a:t> activation, GPU usage, and data augmentation techniques.</a:t>
            </a:r>
          </a:p>
          <a:p>
            <a:pPr>
              <a:lnSpc>
                <a:spcPct val="140000"/>
              </a:lnSpc>
            </a:pPr>
            <a:endParaRPr lang="en-US" sz="1500"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title"/>
          </p:nvPr>
        </p:nvSpPr>
        <p:spPr/>
        <p:txBody>
          <a:bodyPr anchor="b">
            <a:normAutofit/>
          </a:bodyPr>
          <a:lstStyle/>
          <a:p>
            <a:r>
              <a:rPr lang="en-US" dirty="0">
                <a:latin typeface="ADLaM Display" panose="020F0502020204030204" pitchFamily="2" charset="0"/>
                <a:ea typeface="ADLaM Display" panose="020F0502020204030204" pitchFamily="2" charset="0"/>
                <a:cs typeface="ADLaM Display" panose="020F0502020204030204" pitchFamily="2" charset="0"/>
              </a:rPr>
              <a:t>Module 9 &amp; 10 </a:t>
            </a:r>
          </a:p>
        </p:txBody>
      </p:sp>
      <p:sp>
        <p:nvSpPr>
          <p:cNvPr id="15" name="Subtitle 14">
            <a:extLst>
              <a:ext uri="{FF2B5EF4-FFF2-40B4-BE49-F238E27FC236}">
                <a16:creationId xmlns:a16="http://schemas.microsoft.com/office/drawing/2014/main" id="{9C373000-EEA1-D16F-189A-338FFDA2E708}"/>
              </a:ext>
            </a:extLst>
          </p:cNvPr>
          <p:cNvSpPr>
            <a:spLocks noGrp="1"/>
          </p:cNvSpPr>
          <p:nvPr>
            <p:ph idx="1"/>
          </p:nvPr>
        </p:nvSpPr>
        <p:spPr>
          <a:xfrm>
            <a:off x="5605670" y="2758024"/>
            <a:ext cx="5498988" cy="3136392"/>
          </a:xfrm>
        </p:spPr>
        <p:txBody>
          <a:bodyPr anchor="ctr">
            <a:normAutofit/>
          </a:bodyPr>
          <a:lstStyle/>
          <a:p>
            <a:r>
              <a:rPr lang="en-US" sz="2000" dirty="0"/>
              <a:t>Convolutional Neural Networks and Basic CNN Architectures and Transfer Learning</a:t>
            </a:r>
          </a:p>
        </p:txBody>
      </p:sp>
      <p:pic>
        <p:nvPicPr>
          <p:cNvPr id="8" name="Picture Placeholder 7">
            <a:extLst>
              <a:ext uri="{FF2B5EF4-FFF2-40B4-BE49-F238E27FC236}">
                <a16:creationId xmlns:a16="http://schemas.microsoft.com/office/drawing/2014/main" id="{DCAF5419-A45C-E4A2-8755-E167D8E28B99}"/>
              </a:ext>
            </a:extLst>
          </p:cNvPr>
          <p:cNvPicPr>
            <a:picLocks noGrp="1"/>
          </p:cNvPicPr>
          <p:nvPr>
            <p:ph type="pic" sz="quarter" idx="10"/>
          </p:nvPr>
        </p:nvPicPr>
        <p:blipFill>
          <a:blip r:embed="rId3">
            <a:extLst>
              <a:ext uri="{28A0092B-C50C-407E-A947-70E740481C1C}">
                <a14:useLocalDpi xmlns:a14="http://schemas.microsoft.com/office/drawing/2010/main" val="0"/>
              </a:ext>
            </a:extLst>
          </a:blip>
          <a:srcRect l="20278" r="20278"/>
          <a:stretch>
            <a:fillRect/>
          </a:stretch>
        </p:blipFill>
        <p:spPr>
          <a:xfrm>
            <a:off x="-19050" y="0"/>
            <a:ext cx="6115050" cy="6858000"/>
          </a:xfrm>
        </p:spPr>
      </p:pic>
    </p:spTree>
    <p:extLst>
      <p:ext uri="{BB962C8B-B14F-4D97-AF65-F5344CB8AC3E}">
        <p14:creationId xmlns:p14="http://schemas.microsoft.com/office/powerpoint/2010/main" val="2915301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EA03F74-C66C-2C21-2210-6F164511C9D7}"/>
              </a:ext>
            </a:extLst>
          </p:cNvPr>
          <p:cNvSpPr txBox="1"/>
          <p:nvPr/>
        </p:nvSpPr>
        <p:spPr>
          <a:xfrm>
            <a:off x="451992" y="1292125"/>
            <a:ext cx="5212079" cy="4938290"/>
          </a:xfrm>
          <a:prstGeom prst="rect">
            <a:avLst/>
          </a:prstGeom>
        </p:spPr>
        <p:txBody>
          <a:bodyPr vert="horz" lIns="91440" tIns="45720" rIns="91440" bIns="45720" rtlCol="0">
            <a:noAutofit/>
          </a:bodyPr>
          <a:lstStyle/>
          <a:p>
            <a:pPr>
              <a:lnSpc>
                <a:spcPct val="90000"/>
              </a:lnSpc>
              <a:spcBef>
                <a:spcPts val="1000"/>
              </a:spcBef>
              <a:buClr>
                <a:schemeClr val="accent2"/>
              </a:buClr>
              <a:buFont typeface="Wingdings" panose="05000000000000000000" pitchFamily="2" charset="2"/>
            </a:pPr>
            <a:r>
              <a:rPr lang="en-US" sz="1700" dirty="0">
                <a:latin typeface="Palatino Linotype" panose="02040502050505030304" pitchFamily="18" charset="0"/>
              </a:rPr>
              <a:t>The </a:t>
            </a:r>
            <a:r>
              <a:rPr lang="en-US" sz="1700" b="1" dirty="0">
                <a:latin typeface="Palatino Linotype" panose="02040502050505030304" pitchFamily="18" charset="0"/>
              </a:rPr>
              <a:t>Advanced Architectures</a:t>
            </a:r>
            <a:r>
              <a:rPr lang="en-US" sz="1700" dirty="0">
                <a:latin typeface="Palatino Linotype" panose="02040502050505030304" pitchFamily="18" charset="0"/>
              </a:rPr>
              <a:t> teaches the evolution and applications of convolutional neural networks (CNNs) in computer vision, starting with foundational architectures like </a:t>
            </a:r>
            <a:r>
              <a:rPr lang="en-US" sz="1700" dirty="0" err="1">
                <a:latin typeface="Palatino Linotype" panose="02040502050505030304" pitchFamily="18" charset="0"/>
              </a:rPr>
              <a:t>LeNet</a:t>
            </a:r>
            <a:r>
              <a:rPr lang="en-US" sz="1700" dirty="0">
                <a:latin typeface="Palatino Linotype" panose="02040502050505030304" pitchFamily="18" charset="0"/>
              </a:rPr>
              <a:t> and </a:t>
            </a:r>
            <a:r>
              <a:rPr lang="en-US" sz="1700" dirty="0" err="1">
                <a:latin typeface="Palatino Linotype" panose="02040502050505030304" pitchFamily="18" charset="0"/>
              </a:rPr>
              <a:t>AlexNet</a:t>
            </a:r>
            <a:r>
              <a:rPr lang="en-US" sz="1700" dirty="0">
                <a:latin typeface="Palatino Linotype" panose="02040502050505030304" pitchFamily="18" charset="0"/>
              </a:rPr>
              <a:t>. It covers the significant advancements brought by transfer learning, where pre-trained models on large datasets like ImageNet are fine-tuned for specific tasks, enhancing efficiency and performance. The course also explores advanced CNN architectures such as </a:t>
            </a:r>
            <a:r>
              <a:rPr lang="en-US" sz="1700" dirty="0" err="1">
                <a:latin typeface="Palatino Linotype" panose="02040502050505030304" pitchFamily="18" charset="0"/>
              </a:rPr>
              <a:t>VGGNet</a:t>
            </a:r>
            <a:r>
              <a:rPr lang="en-US" sz="1700" dirty="0">
                <a:latin typeface="Palatino Linotype" panose="02040502050505030304" pitchFamily="18" charset="0"/>
              </a:rPr>
              <a:t>, </a:t>
            </a:r>
            <a:r>
              <a:rPr lang="en-US" sz="1700" dirty="0" err="1">
                <a:latin typeface="Palatino Linotype" panose="02040502050505030304" pitchFamily="18" charset="0"/>
              </a:rPr>
              <a:t>GoogLeNet</a:t>
            </a:r>
            <a:r>
              <a:rPr lang="en-US" sz="1700" dirty="0">
                <a:latin typeface="Palatino Linotype" panose="02040502050505030304" pitchFamily="18" charset="0"/>
              </a:rPr>
              <a:t>, and </a:t>
            </a:r>
            <a:r>
              <a:rPr lang="en-US" sz="1700" dirty="0" err="1">
                <a:latin typeface="Palatino Linotype" panose="02040502050505030304" pitchFamily="18" charset="0"/>
              </a:rPr>
              <a:t>ResNet</a:t>
            </a:r>
            <a:r>
              <a:rPr lang="en-US" sz="1700" dirty="0">
                <a:latin typeface="Palatino Linotype" panose="02040502050505030304" pitchFamily="18" charset="0"/>
              </a:rPr>
              <a:t>, highlighting their contributions to improved accuracy and efficiency. Additionally, it addresses object detection techniques, comparing two-stage detectors like Faster R-CNN, which generate region proposals before classification, and one-stage detectors like YOLO and SSD, which streamline the process into a single step. The importance of evaluation metrics, including Intersection over Union (</a:t>
            </a:r>
            <a:r>
              <a:rPr lang="en-US" sz="1700" dirty="0" err="1">
                <a:latin typeface="Palatino Linotype" panose="02040502050505030304" pitchFamily="18" charset="0"/>
              </a:rPr>
              <a:t>IoU</a:t>
            </a:r>
            <a:r>
              <a:rPr lang="en-US" sz="1700" dirty="0">
                <a:latin typeface="Palatino Linotype" panose="02040502050505030304" pitchFamily="18" charset="0"/>
              </a:rPr>
              <a:t>) and mean average precision (</a:t>
            </a:r>
            <a:r>
              <a:rPr lang="en-US" sz="1700" dirty="0" err="1">
                <a:latin typeface="Palatino Linotype" panose="02040502050505030304" pitchFamily="18" charset="0"/>
              </a:rPr>
              <a:t>mAP</a:t>
            </a:r>
            <a:r>
              <a:rPr lang="en-US" sz="1700" dirty="0">
                <a:latin typeface="Palatino Linotype" panose="02040502050505030304" pitchFamily="18" charset="0"/>
              </a:rPr>
              <a:t>), is emphasized to measure model performance accurately.</a:t>
            </a:r>
          </a:p>
        </p:txBody>
      </p:sp>
      <p:sp>
        <p:nvSpPr>
          <p:cNvPr id="11" name="Rectangle 2">
            <a:extLst>
              <a:ext uri="{FF2B5EF4-FFF2-40B4-BE49-F238E27FC236}">
                <a16:creationId xmlns:a16="http://schemas.microsoft.com/office/drawing/2014/main" id="{D2B92A6C-3108-B0EC-AF0D-2C6E65057959}"/>
              </a:ext>
            </a:extLst>
          </p:cNvPr>
          <p:cNvSpPr>
            <a:spLocks noGrp="1" noChangeArrowheads="1"/>
          </p:cNvSpPr>
          <p:nvPr>
            <p:ph sz="quarter" idx="14"/>
          </p:nvPr>
        </p:nvSpPr>
        <p:spPr bwMode="auto">
          <a:xfrm>
            <a:off x="6232614" y="286852"/>
            <a:ext cx="4894006" cy="5188189"/>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prstTxWarp prst="textNoShape">
              <a:avLst/>
            </a:prstTxWarp>
            <a:noAutofit/>
          </a:bodyPr>
          <a:lstStyle/>
          <a:p>
            <a:pPr marL="0" marR="0" lvl="0" indent="0" fontAlgn="base">
              <a:spcAft>
                <a:spcPct val="0"/>
              </a:spcAft>
              <a:buSzTx/>
              <a:buFont typeface="Wingdings" panose="05000000000000000000" pitchFamily="2" charset="2"/>
              <a:buNone/>
              <a:tabLst/>
            </a:pPr>
            <a:r>
              <a:rPr lang="en-US" altLang="en-US" sz="1700" dirty="0">
                <a:latin typeface="Palatino Linotype" panose="02040502050505030304" pitchFamily="18" charset="0"/>
              </a:rPr>
              <a:t>While</a:t>
            </a:r>
            <a:r>
              <a:rPr kumimoji="0" lang="en-US" altLang="en-US" sz="1700" b="0" i="0" u="none" strike="noStrike" cap="none" normalizeH="0" baseline="0" dirty="0">
                <a:ln>
                  <a:noFill/>
                </a:ln>
                <a:effectLst/>
                <a:latin typeface="Palatino Linotype" panose="02040502050505030304" pitchFamily="18" charset="0"/>
              </a:rPr>
              <a:t> the </a:t>
            </a:r>
            <a:r>
              <a:rPr kumimoji="0" lang="en-US" altLang="en-US" sz="1700" b="1" i="0" u="none" strike="noStrike" cap="none" normalizeH="0" baseline="0" dirty="0">
                <a:ln>
                  <a:noFill/>
                </a:ln>
                <a:effectLst/>
                <a:latin typeface="Palatino Linotype" panose="02040502050505030304" pitchFamily="18" charset="0"/>
              </a:rPr>
              <a:t>Video Fundamentals</a:t>
            </a:r>
            <a:r>
              <a:rPr kumimoji="0" lang="en-US" altLang="en-US" sz="1700" b="0" i="0" u="none" strike="noStrike" cap="none" normalizeH="0" baseline="0" dirty="0">
                <a:ln>
                  <a:noFill/>
                </a:ln>
                <a:effectLst/>
                <a:latin typeface="Palatino Linotype" panose="02040502050505030304" pitchFamily="18" charset="0"/>
              </a:rPr>
              <a:t> </a:t>
            </a:r>
            <a:r>
              <a:rPr lang="en-US" altLang="en-US" sz="1700" dirty="0">
                <a:latin typeface="Palatino Linotype" panose="02040502050505030304" pitchFamily="18" charset="0"/>
              </a:rPr>
              <a:t>teaches</a:t>
            </a:r>
            <a:r>
              <a:rPr kumimoji="0" lang="en-US" altLang="en-US" sz="1700" b="0" i="0" u="none" strike="noStrike" cap="none" normalizeH="0" baseline="0" dirty="0">
                <a:ln>
                  <a:noFill/>
                </a:ln>
                <a:effectLst/>
                <a:latin typeface="Palatino Linotype" panose="02040502050505030304" pitchFamily="18" charset="0"/>
              </a:rPr>
              <a:t> the focus shifts to understanding and analyzing video data for computer vision applications. Key topics include the basics of video representation, such as frame rate, resolution, and color spaces, alongside pre-processing techniques like frame extraction, resizing, and normalization to prepare video data for analysis. It also covers motion estimation, object detection, and tracking within video frames, using models like YOLO and SSD, and techniques like Kalman and particle filters for tracking moving objects. Advanced topics include action recognition, which leverages deep learning models like CNNs, RNNs, and transformers to understand movements and interactions over time. The module highlights the practical applications of video analysis in fields like surveillance, sports analysis, and autonomous vehicles, and addresses ethical considerations such as privacy, consent, and bias in the deployment of these technologies.</a:t>
            </a:r>
          </a:p>
          <a:p>
            <a:pPr marL="0" marR="0" lvl="0" indent="0" fontAlgn="base">
              <a:spcAft>
                <a:spcPct val="0"/>
              </a:spcAft>
              <a:buSzTx/>
              <a:buFont typeface="Wingdings" panose="05000000000000000000" pitchFamily="2" charset="2"/>
              <a:buNone/>
              <a:tabLst/>
            </a:pPr>
            <a:endParaRPr kumimoji="0" lang="en-US" altLang="en-US" sz="1700" b="0" i="0" u="none" strike="noStrike" cap="none" normalizeH="0" baseline="0" dirty="0">
              <a:ln>
                <a:noFill/>
              </a:ln>
              <a:effectLst/>
            </a:endParaRPr>
          </a:p>
        </p:txBody>
      </p:sp>
    </p:spTree>
    <p:extLst>
      <p:ext uri="{BB962C8B-B14F-4D97-AF65-F5344CB8AC3E}">
        <p14:creationId xmlns:p14="http://schemas.microsoft.com/office/powerpoint/2010/main" val="16495977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FB801BD4-6BFF-F2A3-86ED-FE5555F297F3}"/>
              </a:ext>
            </a:extLst>
          </p:cNvPr>
          <p:cNvSpPr>
            <a:spLocks noGrp="1"/>
          </p:cNvSpPr>
          <p:nvPr>
            <p:ph type="title"/>
          </p:nvPr>
        </p:nvSpPr>
        <p:spPr>
          <a:xfrm>
            <a:off x="5242425" y="466344"/>
            <a:ext cx="6241651" cy="817224"/>
          </a:xfrm>
        </p:spPr>
        <p:txBody>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MY Lab Experiences</a:t>
            </a:r>
          </a:p>
        </p:txBody>
      </p:sp>
      <p:pic>
        <p:nvPicPr>
          <p:cNvPr id="8" name="Content Placeholder 7" descr="A screenshot of a screenshot of a horse jumping&#10;&#10;Description automatically generated">
            <a:extLst>
              <a:ext uri="{FF2B5EF4-FFF2-40B4-BE49-F238E27FC236}">
                <a16:creationId xmlns:a16="http://schemas.microsoft.com/office/drawing/2014/main" id="{1B54786C-055C-9695-859C-F50262F70FA2}"/>
              </a:ext>
            </a:extLst>
          </p:cNvPr>
          <p:cNvPicPr>
            <a:picLocks noGrp="1" noChangeAspect="1"/>
          </p:cNvPicPr>
          <p:nvPr>
            <p:ph type="pic" sz="quarter" idx="10"/>
          </p:nvPr>
        </p:nvPicPr>
        <p:blipFill>
          <a:blip r:embed="rId3"/>
          <a:srcRect l="8105" r="25381"/>
          <a:stretch/>
        </p:blipFill>
        <p:spPr>
          <a:xfrm>
            <a:off x="20" y="10"/>
            <a:ext cx="4287818" cy="6857990"/>
          </a:xfrm>
          <a:prstGeom prst="rect">
            <a:avLst/>
          </a:prstGeom>
          <a:noFill/>
        </p:spPr>
      </p:pic>
      <p:pic>
        <p:nvPicPr>
          <p:cNvPr id="16" name="Content Placeholder 15" descr="A large furry dog standing in grass&#10;&#10;Description automatically generated">
            <a:extLst>
              <a:ext uri="{FF2B5EF4-FFF2-40B4-BE49-F238E27FC236}">
                <a16:creationId xmlns:a16="http://schemas.microsoft.com/office/drawing/2014/main" id="{923752B6-5D5E-6D85-0E1F-F92457994E66}"/>
              </a:ext>
            </a:extLst>
          </p:cNvPr>
          <p:cNvPicPr>
            <a:picLocks noGrp="1" noChangeAspect="1"/>
          </p:cNvPicPr>
          <p:nvPr>
            <p:ph idx="1"/>
          </p:nvPr>
        </p:nvPicPr>
        <p:blipFill>
          <a:blip r:embed="rId4"/>
          <a:srcRect t="5295" r="-1" b="10990"/>
          <a:stretch/>
        </p:blipFill>
        <p:spPr>
          <a:xfrm>
            <a:off x="5242425" y="2124134"/>
            <a:ext cx="6241650" cy="3647945"/>
          </a:xfrm>
          <a:prstGeom prst="rect">
            <a:avLst/>
          </a:prstGeom>
          <a:noFill/>
        </p:spPr>
      </p:pic>
    </p:spTree>
    <p:extLst>
      <p:ext uri="{BB962C8B-B14F-4D97-AF65-F5344CB8AC3E}">
        <p14:creationId xmlns:p14="http://schemas.microsoft.com/office/powerpoint/2010/main" val="467869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robot with a finger up">
            <a:extLst>
              <a:ext uri="{FF2B5EF4-FFF2-40B4-BE49-F238E27FC236}">
                <a16:creationId xmlns:a16="http://schemas.microsoft.com/office/drawing/2014/main" id="{8BF90303-29B8-DA1B-B494-A3C625FE6118}"/>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a:stretch/>
        </p:blipFill>
        <p:spPr>
          <a:xfrm>
            <a:off x="0" y="0"/>
            <a:ext cx="12192000" cy="6858000"/>
          </a:xfrm>
          <a:noFill/>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7054850" y="400485"/>
            <a:ext cx="4762500" cy="2527911"/>
          </a:xfrm>
        </p:spPr>
        <p:txBody>
          <a:bodyPr anchor="b">
            <a:normAutofit/>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8087613" y="4782061"/>
            <a:ext cx="3901818" cy="1675454"/>
          </a:xfrm>
        </p:spPr>
        <p:txBody>
          <a:bodyPr>
            <a:normAutofit/>
          </a:bodyPr>
          <a:lstStyle/>
          <a:p>
            <a:r>
              <a:rPr lang="en-US" sz="3200" dirty="0">
                <a:latin typeface="Aptos Black" panose="020B0004020202020204" pitchFamily="34" charset="0"/>
              </a:rPr>
              <a:t>Munachimso Benson</a:t>
            </a:r>
          </a:p>
          <a:p>
            <a:r>
              <a:rPr lang="en-US" sz="3200" dirty="0">
                <a:latin typeface="Aptos Black" panose="020B0004020202020204" pitchFamily="34" charset="0"/>
              </a:rPr>
              <a:t>ITAI 1378</a:t>
            </a:r>
          </a:p>
          <a:p>
            <a:endParaRPr lang="en-US" sz="3200"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5242425" y="466344"/>
            <a:ext cx="6241651" cy="1710354"/>
          </a:xfrm>
        </p:spPr>
        <p:txBody>
          <a:bodyPr anchor="ctr">
            <a:normAutofit/>
          </a:bodyPr>
          <a:lstStyle/>
          <a:p>
            <a:r>
              <a:rPr lang="en-US" sz="4400" dirty="0">
                <a:latin typeface="ADLaM Display" panose="02010000000000000000" pitchFamily="2" charset="0"/>
                <a:ea typeface="ADLaM Display" panose="02010000000000000000" pitchFamily="2" charset="0"/>
                <a:cs typeface="ADLaM Display" panose="02010000000000000000" pitchFamily="2" charset="0"/>
              </a:rPr>
              <a:t>AGENDA</a:t>
            </a:r>
          </a:p>
        </p:txBody>
      </p:sp>
      <p:pic>
        <p:nvPicPr>
          <p:cNvPr id="7" name="Picture Placeholder 6" descr="A robot working on a computer&#10;&#10;Description automatically generated">
            <a:extLst>
              <a:ext uri="{FF2B5EF4-FFF2-40B4-BE49-F238E27FC236}">
                <a16:creationId xmlns:a16="http://schemas.microsoft.com/office/drawing/2014/main" id="{9A1E0672-6799-29C6-9B71-93ED6864E224}"/>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108" r="4225"/>
          <a:stretch/>
        </p:blipFill>
        <p:spPr>
          <a:xfrm>
            <a:off x="20" y="10"/>
            <a:ext cx="4287818" cy="6857990"/>
          </a:xfrm>
          <a:noFill/>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5242426" y="2286000"/>
            <a:ext cx="6241650" cy="3474720"/>
          </a:xfrm>
        </p:spPr>
        <p:txBody>
          <a:bodyPr>
            <a:normAutofit/>
          </a:bodyPr>
          <a:lstStyle/>
          <a:p>
            <a:r>
              <a:rPr lang="en-US" dirty="0">
                <a:latin typeface="Aptos Black" panose="020B0004020202020204" pitchFamily="34" charset="0"/>
              </a:rPr>
              <a:t>Chapter 1 &amp; 2</a:t>
            </a:r>
          </a:p>
          <a:p>
            <a:r>
              <a:rPr lang="en-US" dirty="0">
                <a:latin typeface="Aptos Black" panose="020B0004020202020204" pitchFamily="34" charset="0"/>
              </a:rPr>
              <a:t>Chapter 3 &amp; 4</a:t>
            </a:r>
          </a:p>
          <a:p>
            <a:r>
              <a:rPr lang="en-US" dirty="0">
                <a:latin typeface="Aptos Black" panose="020B0004020202020204" pitchFamily="34" charset="0"/>
              </a:rPr>
              <a:t>Chapter 5 &amp; 6 </a:t>
            </a:r>
          </a:p>
          <a:p>
            <a:r>
              <a:rPr lang="en-US" dirty="0">
                <a:latin typeface="Aptos Black" panose="020B0004020202020204" pitchFamily="34" charset="0"/>
              </a:rPr>
              <a:t>VISUAL AIDS</a:t>
            </a:r>
          </a:p>
          <a:p>
            <a:r>
              <a:rPr lang="en-US" dirty="0">
                <a:latin typeface="Aptos Black" panose="020B0004020202020204" pitchFamily="34" charset="0"/>
              </a:rPr>
              <a:t>Chapter 7 &amp; 8</a:t>
            </a:r>
          </a:p>
          <a:p>
            <a:r>
              <a:rPr lang="en-US" dirty="0">
                <a:latin typeface="Aptos Black" panose="020B0004020202020204" pitchFamily="34" charset="0"/>
              </a:rPr>
              <a:t>Chapter 9 &amp; 10</a:t>
            </a:r>
          </a:p>
          <a:p>
            <a:r>
              <a:rPr lang="en-US" dirty="0">
                <a:latin typeface="Aptos Black" panose="020B0004020202020204" pitchFamily="34" charset="0"/>
              </a:rPr>
              <a:t>VISUAL AIDS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2900680"/>
          </a:xfrm>
        </p:spPr>
        <p:txBody>
          <a:bodyPr anchor="b">
            <a:normAutofit/>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Module 1 &amp; 2 </a:t>
            </a:r>
          </a:p>
        </p:txBody>
      </p:sp>
      <p:pic>
        <p:nvPicPr>
          <p:cNvPr id="8" name="Picture Placeholder 7" descr="A robot with blue eyes&#10;&#10;Description automatically generated">
            <a:extLst>
              <a:ext uri="{FF2B5EF4-FFF2-40B4-BE49-F238E27FC236}">
                <a16:creationId xmlns:a16="http://schemas.microsoft.com/office/drawing/2014/main" id="{104BF633-B68A-6A88-C86F-4FC45F57395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12103" r="1" b="24047"/>
          <a:stretch/>
        </p:blipFill>
        <p:spPr>
          <a:xfrm flipH="1">
            <a:off x="6086167" y="-22225"/>
            <a:ext cx="6080760" cy="6902450"/>
          </a:xfrm>
          <a:noFill/>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145280"/>
            <a:ext cx="5066250" cy="690880"/>
          </a:xfrm>
        </p:spPr>
        <p:txBody>
          <a:bodyPr anchor="ctr">
            <a:normAutofit/>
          </a:bodyPr>
          <a:lstStyle/>
          <a:p>
            <a:r>
              <a:rPr lang="en-US" sz="2000"/>
              <a:t>Computer Vision &amp; Cameras and Sensors</a:t>
            </a: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2">
            <a:extLst>
              <a:ext uri="{FF2B5EF4-FFF2-40B4-BE49-F238E27FC236}">
                <a16:creationId xmlns:a16="http://schemas.microsoft.com/office/drawing/2014/main" id="{7B3FD946-E5C5-71F0-AE94-396D56B9477D}"/>
              </a:ext>
            </a:extLst>
          </p:cNvPr>
          <p:cNvSpPr>
            <a:spLocks noGrp="1"/>
          </p:cNvSpPr>
          <p:nvPr>
            <p:ph sz="quarter" idx="15"/>
          </p:nvPr>
        </p:nvSpPr>
        <p:spPr>
          <a:xfrm>
            <a:off x="838202" y="261257"/>
            <a:ext cx="5134335" cy="5681882"/>
          </a:xfrm>
        </p:spPr>
        <p:txBody>
          <a:bodyPr>
            <a:normAutofit fontScale="92500" lnSpcReduction="10000"/>
          </a:bodyPr>
          <a:lstStyle/>
          <a:p>
            <a:r>
              <a:rPr lang="en-US" dirty="0">
                <a:latin typeface="Palatino Linotype" panose="02040502050505030304" pitchFamily="18" charset="0"/>
              </a:rPr>
              <a:t>Module 01 introduces us computer vision, emphasizing the latest advancements in AI, GPU technology, and cloud computing. It covers fundamentals, image and video generation tools like DALL-E and GauGAN2, and key algorithms such as GANs and VAEs, highlighting applications in autonomous driving, space exploration, and healthcare. Module 02 focuses on the types and specifications of cameras and sensors used in computer vision, including RGB, depth, thermal, and stereo cameras, as well as LiDAR and radar. It explains the importance of camera calibration and setup for accurate 3D reconstruction, essential for applications in robotics, automotive, and surveillance.</a:t>
            </a:r>
          </a:p>
        </p:txBody>
      </p:sp>
      <p:pic>
        <p:nvPicPr>
          <p:cNvPr id="9" name="Content Placeholder 8" descr="A close-up of a cell phone&#10;&#10;Description automatically generated">
            <a:extLst>
              <a:ext uri="{FF2B5EF4-FFF2-40B4-BE49-F238E27FC236}">
                <a16:creationId xmlns:a16="http://schemas.microsoft.com/office/drawing/2014/main" id="{71973AC6-00E2-290F-5644-E8FAADB1544C}"/>
              </a:ext>
            </a:extLst>
          </p:cNvPr>
          <p:cNvPicPr>
            <a:picLocks noGrp="1" noChangeAspect="1"/>
          </p:cNvPicPr>
          <p:nvPr>
            <p:ph sz="quarter" idx="16"/>
          </p:nvPr>
        </p:nvPicPr>
        <p:blipFill>
          <a:blip r:embed="rId2">
            <a:extLst>
              <a:ext uri="{28A0092B-C50C-407E-A947-70E740481C1C}">
                <a14:useLocalDpi xmlns:a14="http://schemas.microsoft.com/office/drawing/2010/main" val="0"/>
              </a:ext>
            </a:extLst>
          </a:blip>
          <a:stretch>
            <a:fillRect/>
          </a:stretch>
        </p:blipFill>
        <p:spPr>
          <a:xfrm>
            <a:off x="6219464" y="2441332"/>
            <a:ext cx="5134335" cy="2811048"/>
          </a:xfrm>
          <a:noFill/>
        </p:spPr>
      </p:pic>
    </p:spTree>
    <p:extLst>
      <p:ext uri="{BB962C8B-B14F-4D97-AF65-F5344CB8AC3E}">
        <p14:creationId xmlns:p14="http://schemas.microsoft.com/office/powerpoint/2010/main" val="3575504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title"/>
          </p:nvPr>
        </p:nvSpPr>
        <p:spPr/>
        <p:txBody>
          <a:bodyPr anchor="b">
            <a:normAutofit/>
          </a:bodyPr>
          <a:lstStyle/>
          <a:p>
            <a:r>
              <a:rPr lang="en-US" dirty="0">
                <a:latin typeface="ADLaM Display" panose="020F0502020204030204" pitchFamily="2" charset="0"/>
                <a:ea typeface="ADLaM Display" panose="020F0502020204030204" pitchFamily="2" charset="0"/>
                <a:cs typeface="ADLaM Display" panose="020F0502020204030204" pitchFamily="2" charset="0"/>
              </a:rPr>
              <a:t>Module 3 &amp; 4 </a:t>
            </a:r>
          </a:p>
        </p:txBody>
      </p:sp>
      <p:sp>
        <p:nvSpPr>
          <p:cNvPr id="15" name="Subtitle 14">
            <a:extLst>
              <a:ext uri="{FF2B5EF4-FFF2-40B4-BE49-F238E27FC236}">
                <a16:creationId xmlns:a16="http://schemas.microsoft.com/office/drawing/2014/main" id="{9C373000-EEA1-D16F-189A-338FFDA2E708}"/>
              </a:ext>
            </a:extLst>
          </p:cNvPr>
          <p:cNvSpPr>
            <a:spLocks noGrp="1"/>
          </p:cNvSpPr>
          <p:nvPr>
            <p:ph idx="1"/>
          </p:nvPr>
        </p:nvSpPr>
        <p:spPr>
          <a:xfrm>
            <a:off x="5605670" y="2758024"/>
            <a:ext cx="5498988" cy="3136392"/>
          </a:xfrm>
        </p:spPr>
        <p:txBody>
          <a:bodyPr anchor="ctr">
            <a:normAutofit/>
          </a:bodyPr>
          <a:lstStyle/>
          <a:p>
            <a:r>
              <a:rPr lang="en-US" sz="2000" dirty="0"/>
              <a:t>Image Fundamentals and Image Processing </a:t>
            </a:r>
          </a:p>
        </p:txBody>
      </p:sp>
      <p:pic>
        <p:nvPicPr>
          <p:cNvPr id="6" name="Picture Placeholder 5" descr="A robot touching a screen&#10;&#10;Description automatically generated">
            <a:extLst>
              <a:ext uri="{FF2B5EF4-FFF2-40B4-BE49-F238E27FC236}">
                <a16:creationId xmlns:a16="http://schemas.microsoft.com/office/drawing/2014/main" id="{37D18041-7887-E36B-8867-3DFCA503D30E}"/>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15318" b="15318"/>
          <a:stretch>
            <a:fillRect/>
          </a:stretch>
        </p:blipFill>
        <p:spPr/>
      </p:pic>
    </p:spTree>
    <p:extLst>
      <p:ext uri="{BB962C8B-B14F-4D97-AF65-F5344CB8AC3E}">
        <p14:creationId xmlns:p14="http://schemas.microsoft.com/office/powerpoint/2010/main" val="78980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BCFFAD-6004-0F1A-D57C-3CFA870A5D42}"/>
              </a:ext>
            </a:extLst>
          </p:cNvPr>
          <p:cNvSpPr>
            <a:spLocks noGrp="1"/>
          </p:cNvSpPr>
          <p:nvPr>
            <p:ph type="title"/>
          </p:nvPr>
        </p:nvSpPr>
        <p:spPr>
          <a:xfrm>
            <a:off x="6701813" y="291358"/>
            <a:ext cx="4344821" cy="1325880"/>
          </a:xfrm>
        </p:spPr>
        <p:txBody>
          <a:bodyPr/>
          <a:lstStyle/>
          <a:p>
            <a:endParaRPr lang="en-US" dirty="0"/>
          </a:p>
        </p:txBody>
      </p:sp>
      <p:sp>
        <p:nvSpPr>
          <p:cNvPr id="19" name="Content Placeholder 2">
            <a:extLst>
              <a:ext uri="{FF2B5EF4-FFF2-40B4-BE49-F238E27FC236}">
                <a16:creationId xmlns:a16="http://schemas.microsoft.com/office/drawing/2014/main" id="{7B3FD946-E5C5-71F0-AE94-396D56B9477D}"/>
              </a:ext>
            </a:extLst>
          </p:cNvPr>
          <p:cNvSpPr>
            <a:spLocks noGrp="1"/>
          </p:cNvSpPr>
          <p:nvPr>
            <p:ph sz="quarter" idx="13"/>
          </p:nvPr>
        </p:nvSpPr>
        <p:spPr>
          <a:xfrm>
            <a:off x="838199" y="920079"/>
            <a:ext cx="5212079" cy="4827577"/>
          </a:xfrm>
        </p:spPr>
        <p:txBody>
          <a:bodyPr>
            <a:normAutofit lnSpcReduction="10000"/>
          </a:bodyPr>
          <a:lstStyle/>
          <a:p>
            <a:pPr>
              <a:lnSpc>
                <a:spcPct val="150000"/>
              </a:lnSpc>
            </a:pPr>
            <a:r>
              <a:rPr lang="en-US" sz="1700" dirty="0">
                <a:latin typeface="Palatino Linotype" panose="02040502050505030304" pitchFamily="18" charset="0"/>
              </a:rPr>
              <a:t>Fundamentals of Image Processing covers essential tools and techniques in computer views  and processes images. We explored various development environments, including local tools like Visual Studio Code and cloud-based platforms such as Google </a:t>
            </a:r>
            <a:r>
              <a:rPr lang="en-US" sz="1700" dirty="0" err="1">
                <a:latin typeface="Palatino Linotype" panose="02040502050505030304" pitchFamily="18" charset="0"/>
              </a:rPr>
              <a:t>Colab</a:t>
            </a:r>
            <a:r>
              <a:rPr lang="en-US" sz="1700" dirty="0">
                <a:latin typeface="Palatino Linotype" panose="02040502050505030304" pitchFamily="18" charset="0"/>
              </a:rPr>
              <a:t>, AWS </a:t>
            </a:r>
            <a:r>
              <a:rPr lang="en-US" sz="1700" dirty="0" err="1">
                <a:latin typeface="Palatino Linotype" panose="02040502050505030304" pitchFamily="18" charset="0"/>
              </a:rPr>
              <a:t>Sagemaker</a:t>
            </a:r>
            <a:r>
              <a:rPr lang="en-US" sz="1700" dirty="0">
                <a:latin typeface="Palatino Linotype" panose="02040502050505030304" pitchFamily="18" charset="0"/>
              </a:rPr>
              <a:t> </a:t>
            </a:r>
            <a:r>
              <a:rPr lang="en-US" sz="1700" dirty="0" err="1">
                <a:latin typeface="Palatino Linotype" panose="02040502050505030304" pitchFamily="18" charset="0"/>
              </a:rPr>
              <a:t>StudioLab</a:t>
            </a:r>
            <a:r>
              <a:rPr lang="en-US" sz="1700" dirty="0">
                <a:latin typeface="Palatino Linotype" panose="02040502050505030304" pitchFamily="18" charset="0"/>
              </a:rPr>
              <a:t> which was like our playground for our projects, and we were also introduced to Jupyter Notebook, </a:t>
            </a:r>
            <a:r>
              <a:rPr lang="en-US" sz="1700" dirty="0" err="1">
                <a:latin typeface="Palatino Linotype" panose="02040502050505030304" pitchFamily="18" charset="0"/>
              </a:rPr>
              <a:t>Github</a:t>
            </a:r>
            <a:r>
              <a:rPr lang="en-US" sz="1700" dirty="0">
                <a:latin typeface="Palatino Linotype" panose="02040502050505030304" pitchFamily="18" charset="0"/>
              </a:rPr>
              <a:t> (repository) and Google Gemini Code. We were also taught the differences between libraries and frameworks, highlighting popular libraries like OpenCV and Pillow for their real-time and basic image manipulation capabilities. </a:t>
            </a:r>
          </a:p>
        </p:txBody>
      </p:sp>
      <p:sp>
        <p:nvSpPr>
          <p:cNvPr id="3" name="Content Placeholder 2">
            <a:extLst>
              <a:ext uri="{FF2B5EF4-FFF2-40B4-BE49-F238E27FC236}">
                <a16:creationId xmlns:a16="http://schemas.microsoft.com/office/drawing/2014/main" id="{6C9378D8-A3A3-83D1-1BBE-DF0D753F5312}"/>
              </a:ext>
            </a:extLst>
          </p:cNvPr>
          <p:cNvSpPr>
            <a:spLocks noGrp="1"/>
          </p:cNvSpPr>
          <p:nvPr>
            <p:ph sz="quarter" idx="14"/>
          </p:nvPr>
        </p:nvSpPr>
        <p:spPr/>
        <p:txBody>
          <a:bodyPr>
            <a:normAutofit fontScale="92500"/>
          </a:bodyPr>
          <a:lstStyle/>
          <a:p>
            <a:pPr>
              <a:lnSpc>
                <a:spcPct val="150000"/>
              </a:lnSpc>
            </a:pPr>
            <a:r>
              <a:rPr lang="en-US" dirty="0">
                <a:latin typeface="Palatino Linotype" panose="02040502050505030304" pitchFamily="18" charset="0"/>
              </a:rPr>
              <a:t>The Prof explained how computers "see" images as matrices of pixels and cover fundamental image processing techniques, including enhancement, segmentation, restoration, and compression. The key takeaway is the importance of understanding and utilizing these tools for efficient and collaborative development in fields like medical imaging, satellite imaging, facial recognition, and object detection to help improve and make our society a better place.</a:t>
            </a:r>
            <a:endParaRPr lang="en-US" dirty="0"/>
          </a:p>
        </p:txBody>
      </p:sp>
      <p:pic>
        <p:nvPicPr>
          <p:cNvPr id="6" name="Picture 5">
            <a:extLst>
              <a:ext uri="{FF2B5EF4-FFF2-40B4-BE49-F238E27FC236}">
                <a16:creationId xmlns:a16="http://schemas.microsoft.com/office/drawing/2014/main" id="{3C18E49E-B899-3D76-FB6B-B611095E1078}"/>
              </a:ext>
            </a:extLst>
          </p:cNvPr>
          <p:cNvPicPr>
            <a:picLocks noChangeAspect="1"/>
          </p:cNvPicPr>
          <p:nvPr/>
        </p:nvPicPr>
        <p:blipFill>
          <a:blip r:embed="rId2"/>
          <a:stretch>
            <a:fillRect/>
          </a:stretch>
        </p:blipFill>
        <p:spPr>
          <a:xfrm>
            <a:off x="6701813" y="291358"/>
            <a:ext cx="4344821" cy="1325880"/>
          </a:xfrm>
          <a:prstGeom prst="rect">
            <a:avLst/>
          </a:prstGeom>
        </p:spPr>
      </p:pic>
    </p:spTree>
    <p:extLst>
      <p:ext uri="{BB962C8B-B14F-4D97-AF65-F5344CB8AC3E}">
        <p14:creationId xmlns:p14="http://schemas.microsoft.com/office/powerpoint/2010/main" val="1080840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title"/>
          </p:nvPr>
        </p:nvSpPr>
        <p:spPr>
          <a:xfrm>
            <a:off x="6562816" y="457200"/>
            <a:ext cx="4837176" cy="1993392"/>
          </a:xfrm>
        </p:spPr>
        <p:txBody>
          <a:bodyPr anchor="b">
            <a:normAutofit/>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Module 5 &amp; 6 </a:t>
            </a:r>
          </a:p>
        </p:txBody>
      </p:sp>
      <p:pic>
        <p:nvPicPr>
          <p:cNvPr id="12" name="Picture Placeholder 11" descr="A robot standing in front of a blackboard with math formulas&#10;&#10;Description automatically generated">
            <a:extLst>
              <a:ext uri="{FF2B5EF4-FFF2-40B4-BE49-F238E27FC236}">
                <a16:creationId xmlns:a16="http://schemas.microsoft.com/office/drawing/2014/main" id="{AEA2F820-8AAE-C1F1-A910-E279176D4B24}"/>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6332" r="2334" b="-1"/>
          <a:stretch/>
        </p:blipFill>
        <p:spPr>
          <a:xfrm>
            <a:off x="-28882" y="10"/>
            <a:ext cx="6115050" cy="6857990"/>
          </a:xfrm>
          <a:noFill/>
        </p:spPr>
      </p:pic>
      <p:sp>
        <p:nvSpPr>
          <p:cNvPr id="15" name="Subtitle 14">
            <a:extLst>
              <a:ext uri="{FF2B5EF4-FFF2-40B4-BE49-F238E27FC236}">
                <a16:creationId xmlns:a16="http://schemas.microsoft.com/office/drawing/2014/main" id="{9C373000-EEA1-D16F-189A-338FFDA2E708}"/>
              </a:ext>
            </a:extLst>
          </p:cNvPr>
          <p:cNvSpPr>
            <a:spLocks noGrp="1"/>
          </p:cNvSpPr>
          <p:nvPr>
            <p:ph idx="1"/>
          </p:nvPr>
        </p:nvSpPr>
        <p:spPr>
          <a:xfrm>
            <a:off x="6562818" y="2752344"/>
            <a:ext cx="4837174" cy="3136392"/>
          </a:xfrm>
        </p:spPr>
        <p:txBody>
          <a:bodyPr anchor="t">
            <a:normAutofit/>
          </a:bodyPr>
          <a:lstStyle/>
          <a:p>
            <a:r>
              <a:rPr lang="en-US" dirty="0"/>
              <a:t>Machine Learning for Computer Vision and Introduction to Neural Networks</a:t>
            </a:r>
          </a:p>
        </p:txBody>
      </p:sp>
    </p:spTree>
    <p:extLst>
      <p:ext uri="{BB962C8B-B14F-4D97-AF65-F5344CB8AC3E}">
        <p14:creationId xmlns:p14="http://schemas.microsoft.com/office/powerpoint/2010/main" val="2579894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2">
            <a:extLst>
              <a:ext uri="{FF2B5EF4-FFF2-40B4-BE49-F238E27FC236}">
                <a16:creationId xmlns:a16="http://schemas.microsoft.com/office/drawing/2014/main" id="{7B3FD946-E5C5-71F0-AE94-396D56B9477D}"/>
              </a:ext>
            </a:extLst>
          </p:cNvPr>
          <p:cNvSpPr>
            <a:spLocks noGrp="1"/>
          </p:cNvSpPr>
          <p:nvPr>
            <p:ph sz="quarter" idx="15"/>
          </p:nvPr>
        </p:nvSpPr>
        <p:spPr>
          <a:xfrm>
            <a:off x="838202" y="261257"/>
            <a:ext cx="5134335" cy="5681882"/>
          </a:xfrm>
        </p:spPr>
        <p:txBody>
          <a:bodyPr>
            <a:normAutofit fontScale="92500" lnSpcReduction="10000"/>
          </a:bodyPr>
          <a:lstStyle/>
          <a:p>
            <a:r>
              <a:rPr lang="en-US" dirty="0">
                <a:latin typeface="Palatino Linotype" panose="02040502050505030304" pitchFamily="18" charset="0"/>
              </a:rPr>
              <a:t>Deep learning is a subset of machine learning that uses artificial neural networks to mimic the learning process of a human brain. Machine learning teaches  how it learns and adapt automatically without much human assistance while including types of data, supervised and unsupervised learning, and the machine learning lifecycle. We also learned the importance of features, labels, and the ML problem-solving process. Neural networks is about the structure and function, including artificial neurons, activation functions, and the training process using backpropagation and gradient descent. It contrasts traditional ML with deep learning, highlighting the latter's ability to learn features automatically.</a:t>
            </a:r>
          </a:p>
        </p:txBody>
      </p:sp>
      <p:sp>
        <p:nvSpPr>
          <p:cNvPr id="3" name="Content Placeholder 2">
            <a:extLst>
              <a:ext uri="{FF2B5EF4-FFF2-40B4-BE49-F238E27FC236}">
                <a16:creationId xmlns:a16="http://schemas.microsoft.com/office/drawing/2014/main" id="{C3CB7404-C806-C620-482D-C26748763981}"/>
              </a:ext>
            </a:extLst>
          </p:cNvPr>
          <p:cNvSpPr>
            <a:spLocks noGrp="1"/>
          </p:cNvSpPr>
          <p:nvPr>
            <p:ph sz="quarter" idx="16"/>
          </p:nvPr>
        </p:nvSpPr>
        <p:spPr>
          <a:xfrm>
            <a:off x="6219464" y="448681"/>
            <a:ext cx="5134335" cy="5454702"/>
          </a:xfrm>
        </p:spPr>
        <p:txBody>
          <a:bodyPr>
            <a:normAutofit/>
          </a:bodyPr>
          <a:lstStyle/>
          <a:p>
            <a:r>
              <a:rPr lang="en-US" sz="1700" dirty="0">
                <a:latin typeface="Palatino Linotype" panose="02040502050505030304" pitchFamily="18" charset="0"/>
              </a:rPr>
              <a:t>Both address challenges such as data requirements, computational demands, and model evaluation, providing a solid foundation in understanding and applying machine learning and neural networks to real-world problems. The lab work TensorFlow playground and Chihuahua or muffin was used to demonstrate these topics which was </a:t>
            </a:r>
            <a:r>
              <a:rPr lang="en-US" sz="1700" dirty="0" err="1">
                <a:latin typeface="Palatino Linotype" panose="02040502050505030304" pitchFamily="18" charset="0"/>
              </a:rPr>
              <a:t>rreally</a:t>
            </a:r>
            <a:r>
              <a:rPr lang="en-US" sz="1700" dirty="0">
                <a:latin typeface="Palatino Linotype" panose="02040502050505030304" pitchFamily="18" charset="0"/>
              </a:rPr>
              <a:t> an eye </a:t>
            </a:r>
            <a:r>
              <a:rPr lang="en-US" sz="1700" dirty="0" err="1">
                <a:latin typeface="Palatino Linotype" panose="02040502050505030304" pitchFamily="18" charset="0"/>
              </a:rPr>
              <a:t>opner</a:t>
            </a:r>
            <a:r>
              <a:rPr lang="en-US" sz="1700" dirty="0">
                <a:latin typeface="Palatino Linotype" panose="02040502050505030304" pitchFamily="18" charset="0"/>
              </a:rPr>
              <a:t> and a very well received experience for me because it showed how tough it is for computers to learn and make accurate predictions on the subjects.</a:t>
            </a:r>
          </a:p>
          <a:p>
            <a:r>
              <a:rPr lang="en-US" sz="1700" dirty="0">
                <a:latin typeface="Palatino Linotype" panose="02040502050505030304" pitchFamily="18" charset="0"/>
              </a:rPr>
              <a:t>I`ll be attaching some images below for some reference </a:t>
            </a:r>
            <a:endParaRPr lang="en-US" sz="1700" dirty="0"/>
          </a:p>
        </p:txBody>
      </p:sp>
    </p:spTree>
    <p:extLst>
      <p:ext uri="{BB962C8B-B14F-4D97-AF65-F5344CB8AC3E}">
        <p14:creationId xmlns:p14="http://schemas.microsoft.com/office/powerpoint/2010/main" val="27418857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1">
            <a:extLst>
              <a:ext uri="{FF2B5EF4-FFF2-40B4-BE49-F238E27FC236}">
                <a16:creationId xmlns:a16="http://schemas.microsoft.com/office/drawing/2014/main" id="{A336FEA9-C85A-3569-16F0-5ECBABBE0BEC}"/>
              </a:ext>
            </a:extLst>
          </p:cNvPr>
          <p:cNvSpPr>
            <a:spLocks noGrp="1"/>
          </p:cNvSpPr>
          <p:nvPr>
            <p:ph type="title"/>
          </p:nvPr>
        </p:nvSpPr>
        <p:spPr>
          <a:xfrm>
            <a:off x="838200" y="365760"/>
            <a:ext cx="10515600" cy="744583"/>
          </a:xfrm>
        </p:spPr>
        <p:txBody>
          <a:bodyPr anchor="ctr">
            <a:normAutofit/>
          </a:bodyPr>
          <a:lstStyle/>
          <a:p>
            <a:r>
              <a:rPr lang="en-US" dirty="0">
                <a:latin typeface="ADLaM Display" panose="02010000000000000000" pitchFamily="2" charset="0"/>
                <a:ea typeface="ADLaM Display" panose="02010000000000000000" pitchFamily="2" charset="0"/>
                <a:cs typeface="ADLaM Display" panose="02010000000000000000" pitchFamily="2" charset="0"/>
              </a:rPr>
              <a:t>My Lab experiences</a:t>
            </a:r>
          </a:p>
        </p:txBody>
      </p:sp>
      <p:pic>
        <p:nvPicPr>
          <p:cNvPr id="6" name="Content Placeholder 5">
            <a:extLst>
              <a:ext uri="{FF2B5EF4-FFF2-40B4-BE49-F238E27FC236}">
                <a16:creationId xmlns:a16="http://schemas.microsoft.com/office/drawing/2014/main" id="{A6C73EDB-EBBD-6E7E-39B9-A93F06804CDB}"/>
              </a:ext>
            </a:extLst>
          </p:cNvPr>
          <p:cNvPicPr>
            <a:picLocks noGrp="1" noChangeAspect="1"/>
          </p:cNvPicPr>
          <p:nvPr>
            <p:ph sz="quarter" idx="15"/>
          </p:nvPr>
        </p:nvPicPr>
        <p:blipFill rotWithShape="1">
          <a:blip r:embed="rId3"/>
          <a:srcRect b="6364"/>
          <a:stretch/>
        </p:blipFill>
        <p:spPr>
          <a:xfrm>
            <a:off x="494118" y="1430383"/>
            <a:ext cx="5478058" cy="4036423"/>
          </a:xfrm>
        </p:spPr>
      </p:pic>
      <p:pic>
        <p:nvPicPr>
          <p:cNvPr id="4" name="Picture 3">
            <a:extLst>
              <a:ext uri="{FF2B5EF4-FFF2-40B4-BE49-F238E27FC236}">
                <a16:creationId xmlns:a16="http://schemas.microsoft.com/office/drawing/2014/main" id="{EF2170D7-DF0D-314F-AB1E-AA4881A9C3EC}"/>
              </a:ext>
            </a:extLst>
          </p:cNvPr>
          <p:cNvPicPr>
            <a:picLocks noChangeAspect="1"/>
          </p:cNvPicPr>
          <p:nvPr/>
        </p:nvPicPr>
        <p:blipFill>
          <a:blip r:embed="rId4"/>
          <a:stretch>
            <a:fillRect/>
          </a:stretch>
        </p:blipFill>
        <p:spPr>
          <a:xfrm>
            <a:off x="6219464" y="1385800"/>
            <a:ext cx="5386885" cy="4307860"/>
          </a:xfrm>
          <a:prstGeom prst="rect">
            <a:avLst/>
          </a:prstGeom>
          <a:noFill/>
        </p:spPr>
      </p:pic>
    </p:spTree>
    <p:extLst>
      <p:ext uri="{BB962C8B-B14F-4D97-AF65-F5344CB8AC3E}">
        <p14:creationId xmlns:p14="http://schemas.microsoft.com/office/powerpoint/2010/main" val="1679936628"/>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71af3243-3dd4-4a8d-8c0d-dd76da1f02a5"/>
    <ds:schemaRef ds:uri="16c05727-aa75-4e4a-9b5f-8a80a1165891"/>
    <ds:schemaRef ds:uri="230e9df3-be65-4c73-a93b-d1236ebd677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www.w3.org/2000/xmlns/"/>
    <ds:schemaRef ds:uri="http://schemas.microsoft.com/sharepoint/v3"/>
    <ds:schemaRef ds:uri="http://www.w3.org/2001/XMLSchema-instance"/>
    <ds:schemaRef ds:uri="71af3243-3dd4-4a8d-8c0d-dd76da1f02a5"/>
    <ds:schemaRef ds:uri="http://schemas.microsoft.com/office/infopath/2007/PartnerControls"/>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{843513E7-E7B2-4BAA-BBCC-975E568055D2}tf55661986_win32</Template>
  <TotalTime>293</TotalTime>
  <Words>1110</Words>
  <Application>Microsoft Office PowerPoint</Application>
  <PresentationFormat>Widescreen</PresentationFormat>
  <Paragraphs>44</Paragraphs>
  <Slides>15</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ADLaM Display</vt:lpstr>
      <vt:lpstr>Aptos</vt:lpstr>
      <vt:lpstr>Aptos Black</vt:lpstr>
      <vt:lpstr>Arial</vt:lpstr>
      <vt:lpstr>Calibri</vt:lpstr>
      <vt:lpstr>Calibri Light</vt:lpstr>
      <vt:lpstr>Palatino Linotype</vt:lpstr>
      <vt:lpstr>Wingdings</vt:lpstr>
      <vt:lpstr>Custom</vt:lpstr>
      <vt:lpstr>COURSE PORTFOLIO </vt:lpstr>
      <vt:lpstr>AGENDA</vt:lpstr>
      <vt:lpstr>Module 1 &amp; 2 </vt:lpstr>
      <vt:lpstr>PowerPoint Presentation</vt:lpstr>
      <vt:lpstr>Module 3 &amp; 4 </vt:lpstr>
      <vt:lpstr>PowerPoint Presentation</vt:lpstr>
      <vt:lpstr>Module 5 &amp; 6 </vt:lpstr>
      <vt:lpstr>PowerPoint Presentation</vt:lpstr>
      <vt:lpstr>My Lab experiences</vt:lpstr>
      <vt:lpstr>Module 7 &amp; 8 </vt:lpstr>
      <vt:lpstr>PowerPoint Presentation</vt:lpstr>
      <vt:lpstr>Module 9 &amp; 10 </vt:lpstr>
      <vt:lpstr>PowerPoint Presentation</vt:lpstr>
      <vt:lpstr>MY Lab Experiences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PORTFOLIO </dc:title>
  <dc:creator>Chimso Benson</dc:creator>
  <cp:lastModifiedBy>Chimso Benson</cp:lastModifiedBy>
  <cp:revision>3</cp:revision>
  <dcterms:created xsi:type="dcterms:W3CDTF">2024-08-06T20:35:33Z</dcterms:created>
  <dcterms:modified xsi:type="dcterms:W3CDTF">2024-08-07T01:54:53Z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